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8" r:id="rId2"/>
    <p:sldId id="259" r:id="rId3"/>
    <p:sldId id="261" r:id="rId4"/>
    <p:sldId id="262" r:id="rId5"/>
    <p:sldId id="473" r:id="rId6"/>
    <p:sldId id="474" r:id="rId7"/>
    <p:sldId id="481" r:id="rId8"/>
    <p:sldId id="475" r:id="rId9"/>
    <p:sldId id="511" r:id="rId10"/>
    <p:sldId id="377" r:id="rId11"/>
    <p:sldId id="378" r:id="rId12"/>
    <p:sldId id="379" r:id="rId13"/>
    <p:sldId id="265" r:id="rId14"/>
    <p:sldId id="480" r:id="rId15"/>
    <p:sldId id="513" r:id="rId16"/>
    <p:sldId id="477" r:id="rId17"/>
    <p:sldId id="340" r:id="rId18"/>
    <p:sldId id="341" r:id="rId19"/>
    <p:sldId id="342" r:id="rId20"/>
    <p:sldId id="343" r:id="rId21"/>
    <p:sldId id="484" r:id="rId22"/>
    <p:sldId id="467" r:id="rId23"/>
    <p:sldId id="500" r:id="rId24"/>
    <p:sldId id="503" r:id="rId25"/>
    <p:sldId id="504" r:id="rId26"/>
    <p:sldId id="502" r:id="rId27"/>
    <p:sldId id="527" r:id="rId28"/>
    <p:sldId id="528" r:id="rId29"/>
    <p:sldId id="524" r:id="rId30"/>
    <p:sldId id="525" r:id="rId31"/>
    <p:sldId id="526" r:id="rId32"/>
    <p:sldId id="354" r:id="rId33"/>
    <p:sldId id="320" r:id="rId3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中度样式 3 - 强调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浅色样式 2 - 强调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835" autoAdjust="0"/>
    <p:restoredTop sz="94660" autoAdjust="0"/>
  </p:normalViewPr>
  <p:slideViewPr>
    <p:cSldViewPr>
      <p:cViewPr varScale="1">
        <p:scale>
          <a:sx n="66" d="100"/>
          <a:sy n="66" d="100"/>
        </p:scale>
        <p:origin x="-1536" y="-114"/>
      </p:cViewPr>
      <p:guideLst>
        <p:guide orient="horz" pos="2160"/>
        <p:guide pos="287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esktop\&#20154;&#21592;&#35268;&#21010;&#39044;&#27979;2017-202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style val="28"/>
  <c:chart>
    <c:title>
      <c:tx>
        <c:rich>
          <a:bodyPr/>
          <a:lstStyle/>
          <a:p>
            <a:pPr>
              <a:defRPr/>
            </a:pPr>
            <a:r>
              <a:rPr lang="zh-CN" altLang="en-US" sz="1400"/>
              <a:t>销售（亿元）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7.6602260995390914E-2"/>
          <c:y val="8.1970275872125187E-2"/>
          <c:w val="0.8942251673933258"/>
          <c:h val="0.77451398629319201"/>
        </c:manualLayout>
      </c:layout>
      <c:barChart>
        <c:barDir val="col"/>
        <c:grouping val="clustered"/>
        <c:ser>
          <c:idx val="0"/>
          <c:order val="0"/>
          <c:tx>
            <c:strRef>
              <c:f>'2017-2020人员规划预案'!$B$16</c:f>
              <c:strCache>
                <c:ptCount val="1"/>
                <c:pt idx="0">
                  <c:v>销售预测（亿元）</c:v>
                </c:pt>
              </c:strCache>
            </c:strRef>
          </c:tx>
          <c:dLbls>
            <c:dLbl>
              <c:idx val="3"/>
              <c:layout>
                <c:manualLayout>
                  <c:x val="-4.7667376297527734E-3"/>
                  <c:y val="3.0408498672561441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zh-CN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'2017-2020人员规划预案'!$E$15:$I$15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'2017-2020人员规划预案'!$E$16:$I$16</c:f>
              <c:numCache>
                <c:formatCode>General</c:formatCode>
                <c:ptCount val="5"/>
                <c:pt idx="0">
                  <c:v>6.9</c:v>
                </c:pt>
                <c:pt idx="1">
                  <c:v>8.84</c:v>
                </c:pt>
                <c:pt idx="2">
                  <c:v>12.6</c:v>
                </c:pt>
                <c:pt idx="3">
                  <c:v>16.489999999999867</c:v>
                </c:pt>
                <c:pt idx="4">
                  <c:v>17.89</c:v>
                </c:pt>
              </c:numCache>
            </c:numRef>
          </c:val>
        </c:ser>
        <c:axId val="71785472"/>
        <c:axId val="71979776"/>
      </c:barChart>
      <c:catAx>
        <c:axId val="7178547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zh-CN"/>
          </a:p>
        </c:txPr>
        <c:crossAx val="71979776"/>
        <c:crosses val="autoZero"/>
        <c:auto val="1"/>
        <c:lblAlgn val="ctr"/>
        <c:lblOffset val="100"/>
      </c:catAx>
      <c:valAx>
        <c:axId val="7197977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zh-CN"/>
          </a:p>
        </c:txPr>
        <c:crossAx val="71785472"/>
        <c:crosses val="autoZero"/>
        <c:crossBetween val="between"/>
      </c:valAx>
    </c:plotArea>
    <c:plotVisOnly val="1"/>
    <c:dispBlanksAs val="gap"/>
  </c:chart>
  <c:spPr>
    <a:ln>
      <a:solidFill>
        <a:srgbClr val="4F81BD"/>
      </a:solidFill>
    </a:ln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F2C9D2-F0E6-4AC5-80AB-8F391A52DA73}" type="datetimeFigureOut">
              <a:rPr lang="zh-CN" altLang="en-US" smtClean="0"/>
              <a:pPr/>
              <a:t>2017-09-15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E3D95A-B8D3-4AB1-838A-29D0B25604F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94306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BABC9-307E-43AB-92A0-B67532961EE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15F5D-F136-4C8A-AE4C-7B59118CBF3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90088-B953-4605-9E1E-23D8AE42DD8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F22DE-7816-44ED-8CF1-9677F90355A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DA105-038C-4434-B5CC-E504D30DEA6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27B23-FDAC-45F7-85D7-0798775987C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646B2-6B15-49A3-9336-A60AAB5AAA1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75D9A-877C-4575-8BE5-6B879227B5B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310D3-7659-417E-B27D-AB17BFCA01B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BB477-74EE-4934-BA30-FCC1DAFD1EA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8C698-CFB2-4CF1-8132-1F1D4439C89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609600"/>
            <a:ext cx="82296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buFontTx/>
              <a:buNone/>
              <a:defRPr sz="14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buFontTx/>
              <a:buNone/>
              <a:defRPr sz="14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C709B40-2ED3-487C-9C7B-AB041C24FAE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09600" y="3048000"/>
            <a:ext cx="7772400" cy="1730375"/>
          </a:xfrm>
        </p:spPr>
        <p:txBody>
          <a:bodyPr/>
          <a:lstStyle/>
          <a:p>
            <a:pPr>
              <a:defRPr/>
            </a:pPr>
            <a:r>
              <a:rPr lang="zh-CN" altLang="en-US" b="1" kern="12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  <a:sym typeface="+mn-ea"/>
              </a:rPr>
              <a:t>欢迎各位同学聆听</a:t>
            </a:r>
            <a:r>
              <a:rPr lang="en-US" altLang="zh-CN" b="1" kern="12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  <a:sym typeface="+mn-ea"/>
              </a:rPr>
              <a:t/>
            </a:r>
            <a:br>
              <a:rPr lang="en-US" altLang="zh-CN" b="1" kern="12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  <a:sym typeface="+mn-ea"/>
              </a:rPr>
            </a:br>
            <a:r>
              <a:rPr lang="zh-CN" altLang="en-US" b="1" kern="12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  <a:sym typeface="+mn-ea"/>
              </a:rPr>
              <a:t>科华公司宣讲资料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43000" y="1524000"/>
            <a:ext cx="687705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zh-CN" altLang="en-US" sz="7200" dirty="0">
                <a:latin typeface="方正大黑简体" pitchFamily="65" charset="-122"/>
                <a:ea typeface="方正大黑简体" pitchFamily="65" charset="-122"/>
                <a:sym typeface="+mn-ea"/>
              </a:rPr>
              <a:t>大学生交流会</a:t>
            </a:r>
            <a:endParaRPr lang="zh-CN" altLang="en-US" sz="7200" noProof="1">
              <a:latin typeface="方正大黑简体" pitchFamily="65" charset="-122"/>
              <a:ea typeface="方正大黑简体" pitchFamily="65" charset="-122"/>
              <a:sym typeface="+mn-ea"/>
            </a:endParaRPr>
          </a:p>
        </p:txBody>
      </p:sp>
      <p:sp>
        <p:nvSpPr>
          <p:cNvPr id="4101" name="TextBox 4"/>
          <p:cNvSpPr txBox="1">
            <a:spLocks noChangeArrowheads="1"/>
          </p:cNvSpPr>
          <p:nvPr/>
        </p:nvSpPr>
        <p:spPr bwMode="auto">
          <a:xfrm>
            <a:off x="6019800" y="4953000"/>
            <a:ext cx="2438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 dirty="0" smtClean="0">
                <a:latin typeface="黑体" pitchFamily="49" charset="-122"/>
                <a:ea typeface="黑体" pitchFamily="49" charset="-122"/>
              </a:rPr>
              <a:t>2017.9.15</a:t>
            </a:r>
            <a:endParaRPr lang="zh-CN" altLang="en-US" sz="2800" b="1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标题 1"/>
          <p:cNvSpPr>
            <a:spLocks noGrp="1" noChangeArrowheads="1"/>
          </p:cNvSpPr>
          <p:nvPr>
            <p:ph type="ctrTitle"/>
          </p:nvPr>
        </p:nvSpPr>
        <p:spPr>
          <a:xfrm>
            <a:off x="323528" y="762000"/>
            <a:ext cx="4896544" cy="4835525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zh-CN" altLang="en-US" sz="32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公司关键客户：</a:t>
            </a:r>
            <a:br>
              <a:rPr lang="zh-CN" altLang="en-US" sz="32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</a:br>
            <a:r>
              <a:rPr lang="zh-CN" altLang="en-US" sz="32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霍尼韦尔、博格华纳、</a:t>
            </a:r>
            <a:br>
              <a:rPr lang="zh-CN" altLang="en-US" sz="32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</a:br>
            <a:r>
              <a:rPr lang="zh-CN" altLang="en-US" sz="32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康明斯、卡特彼勒、</a:t>
            </a:r>
            <a:br>
              <a:rPr lang="zh-CN" altLang="en-US" sz="32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</a:br>
            <a:r>
              <a:rPr lang="zh-CN" altLang="en-US" sz="32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上海菱重、宁波天力等国内外知名汽车主机厂。</a:t>
            </a:r>
            <a:endParaRPr lang="zh-CN" altLang="en-US" sz="3200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图片 4" descr="2015最佳供应商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1142983"/>
            <a:ext cx="3643338" cy="480846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图片 3" descr="2013年领奖照片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914400"/>
            <a:ext cx="6970713" cy="532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文本框 6"/>
          <p:cNvSpPr txBox="1">
            <a:spLocks noChangeArrowheads="1"/>
          </p:cNvSpPr>
          <p:nvPr/>
        </p:nvSpPr>
        <p:spPr bwMode="auto">
          <a:xfrm>
            <a:off x="7858149" y="714356"/>
            <a:ext cx="738664" cy="564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CN" altLang="en-US" sz="3600" dirty="0">
                <a:latin typeface="微软雅黑" pitchFamily="34" charset="-122"/>
                <a:ea typeface="微软雅黑" pitchFamily="34" charset="-122"/>
              </a:rPr>
              <a:t>荣获博格华纳最佳供应商奖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图片 1" descr="产学研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838200"/>
            <a:ext cx="649605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文本框 3"/>
          <p:cNvSpPr txBox="1">
            <a:spLocks noChangeArrowheads="1"/>
          </p:cNvSpPr>
          <p:nvPr/>
        </p:nvSpPr>
        <p:spPr bwMode="auto">
          <a:xfrm>
            <a:off x="7606866" y="838200"/>
            <a:ext cx="1292662" cy="554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CN" altLang="en-US" sz="3600" dirty="0" smtClean="0">
                <a:latin typeface="微软雅黑" pitchFamily="34" charset="-122"/>
                <a:ea typeface="微软雅黑" pitchFamily="34" charset="-122"/>
              </a:rPr>
              <a:t>江苏大学</a:t>
            </a:r>
            <a:endParaRPr lang="en-US" altLang="zh-CN" sz="36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36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3600" dirty="0">
                <a:latin typeface="微软雅黑" pitchFamily="34" charset="-122"/>
                <a:ea typeface="微软雅黑" pitchFamily="34" charset="-122"/>
              </a:rPr>
              <a:t>材料专业产学研基地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标题 1"/>
          <p:cNvSpPr>
            <a:spLocks noGrp="1" noChangeArrowheads="1"/>
          </p:cNvSpPr>
          <p:nvPr>
            <p:ph type="ctrTitle"/>
          </p:nvPr>
        </p:nvSpPr>
        <p:spPr>
          <a:xfrm>
            <a:off x="96838" y="1689100"/>
            <a:ext cx="8701087" cy="1911350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2</a:t>
            </a:r>
            <a:r>
              <a:rPr lang="zh-CN" alt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、招聘需求</a:t>
            </a:r>
            <a:endParaRPr lang="zh-CN" altLang="da-DK" sz="5400" dirty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7170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010400" cy="175260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pPr>
              <a:defRPr/>
            </a:pPr>
            <a:r>
              <a:rPr lang="en-US" altLang="zh-CN" sz="4000" kern="1200" noProof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软雅黑" charset="0"/>
                <a:ea typeface="微软雅黑" charset="0"/>
                <a:sym typeface="+mn-ea"/>
              </a:rPr>
              <a:t>Recruitment</a:t>
            </a:r>
            <a:r>
              <a:rPr lang="en-US" altLang="zh-CN" sz="4000" kern="1200" noProof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软雅黑" charset="0"/>
                <a:ea typeface="微软雅黑" charset="0"/>
                <a:sym typeface="+mn-ea"/>
              </a:rPr>
              <a:t>  </a:t>
            </a:r>
            <a:r>
              <a:rPr lang="en-US" altLang="zh-CN" sz="4000" kern="1200" noProof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软雅黑" charset="0"/>
                <a:ea typeface="微软雅黑" charset="0"/>
                <a:sym typeface="+mn-ea"/>
              </a:rPr>
              <a:t>requirements</a:t>
            </a:r>
            <a:endParaRPr lang="zh-CN" altLang="en-US" sz="4000" kern="1200" noProof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微软雅黑" charset="0"/>
              <a:ea typeface="微软雅黑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5720" y="285728"/>
            <a:ext cx="800219" cy="51816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000" dirty="0" smtClean="0">
                <a:latin typeface="方正大黑简体" pitchFamily="65" charset="-122"/>
                <a:ea typeface="方正大黑简体" pitchFamily="65" charset="-122"/>
                <a:cs typeface="Times New Roman" pitchFamily="18" charset="0"/>
              </a:rPr>
              <a:t>本次专场招聘岗位需求</a:t>
            </a:r>
            <a:endParaRPr lang="zh-CN" altLang="en-US" sz="4000" dirty="0">
              <a:latin typeface="方正大黑简体" pitchFamily="65" charset="-122"/>
              <a:ea typeface="方正大黑简体" pitchFamily="65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500166" y="500042"/>
          <a:ext cx="7167170" cy="54069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6545"/>
                <a:gridCol w="2104376"/>
                <a:gridCol w="843197"/>
                <a:gridCol w="3443052"/>
              </a:tblGrid>
              <a:tr h="91397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 smtClean="0">
                          <a:latin typeface="+mn-ea"/>
                          <a:ea typeface="+mn-ea"/>
                        </a:rPr>
                        <a:t>序号</a:t>
                      </a:r>
                      <a:endParaRPr lang="zh-CN" altLang="en-US" sz="28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 smtClean="0">
                          <a:latin typeface="+mn-ea"/>
                          <a:ea typeface="+mn-ea"/>
                        </a:rPr>
                        <a:t>岗位</a:t>
                      </a:r>
                      <a:endParaRPr lang="zh-CN" altLang="en-US" sz="28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 smtClean="0">
                          <a:latin typeface="+mn-ea"/>
                          <a:ea typeface="+mn-ea"/>
                        </a:rPr>
                        <a:t>人数</a:t>
                      </a:r>
                      <a:endParaRPr lang="zh-CN" altLang="en-US" sz="28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 smtClean="0">
                          <a:latin typeface="+mn-ea"/>
                          <a:ea typeface="+mn-ea"/>
                        </a:rPr>
                        <a:t>要求</a:t>
                      </a:r>
                      <a:endParaRPr lang="zh-CN" altLang="en-US" sz="28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111552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28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 smtClean="0">
                          <a:latin typeface="+mn-ea"/>
                          <a:ea typeface="+mn-ea"/>
                        </a:rPr>
                        <a:t>数控</a:t>
                      </a:r>
                      <a:endParaRPr lang="en-US" altLang="zh-CN" sz="2800" b="1" dirty="0" smtClean="0">
                        <a:latin typeface="+mn-ea"/>
                        <a:ea typeface="+mn-ea"/>
                      </a:endParaRPr>
                    </a:p>
                    <a:p>
                      <a:pPr algn="ctr"/>
                      <a:r>
                        <a:rPr lang="zh-CN" altLang="en-US" sz="2800" b="1" dirty="0" smtClean="0">
                          <a:latin typeface="+mn-ea"/>
                          <a:ea typeface="+mn-ea"/>
                        </a:rPr>
                        <a:t>技工</a:t>
                      </a:r>
                      <a:endParaRPr lang="zh-CN" altLang="en-US" sz="28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latin typeface="+mn-ea"/>
                          <a:ea typeface="+mn-ea"/>
                        </a:rPr>
                        <a:t>50</a:t>
                      </a:r>
                      <a:endParaRPr lang="zh-CN" altLang="en-US" sz="28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 smtClean="0">
                          <a:latin typeface="+mn-ea"/>
                          <a:ea typeface="+mn-ea"/>
                        </a:rPr>
                        <a:t>大专及以上</a:t>
                      </a:r>
                      <a:endParaRPr lang="zh-CN" altLang="en-US" sz="28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111552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latin typeface="+mn-ea"/>
                          <a:ea typeface="+mn-ea"/>
                        </a:rPr>
                        <a:t>2</a:t>
                      </a:r>
                      <a:endParaRPr lang="zh-CN" altLang="en-US" sz="28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 smtClean="0">
                          <a:latin typeface="+mn-ea"/>
                          <a:ea typeface="+mn-ea"/>
                        </a:rPr>
                        <a:t>品检</a:t>
                      </a:r>
                      <a:endParaRPr lang="zh-CN" altLang="en-US" sz="28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latin typeface="+mn-ea"/>
                          <a:ea typeface="+mn-ea"/>
                        </a:rPr>
                        <a:t>10</a:t>
                      </a:r>
                      <a:endParaRPr lang="zh-CN" altLang="en-US" sz="28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 smtClean="0">
                          <a:latin typeface="+mn-ea"/>
                          <a:ea typeface="+mn-ea"/>
                        </a:rPr>
                        <a:t>大专及以上</a:t>
                      </a:r>
                      <a:endParaRPr lang="zh-CN" altLang="en-US" sz="28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111552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latin typeface="+mn-ea"/>
                          <a:ea typeface="+mn-ea"/>
                        </a:rPr>
                        <a:t>3</a:t>
                      </a:r>
                      <a:endParaRPr lang="zh-CN" altLang="en-US" sz="28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 smtClean="0">
                          <a:latin typeface="+mn-ea"/>
                          <a:ea typeface="+mn-ea"/>
                        </a:rPr>
                        <a:t>设备维护</a:t>
                      </a:r>
                      <a:endParaRPr lang="zh-CN" altLang="en-US" sz="28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latin typeface="+mn-ea"/>
                          <a:ea typeface="+mn-ea"/>
                        </a:rPr>
                        <a:t>5</a:t>
                      </a:r>
                      <a:endParaRPr lang="zh-CN" altLang="en-US" sz="28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 smtClean="0">
                          <a:latin typeface="+mn-ea"/>
                          <a:ea typeface="+mn-ea"/>
                        </a:rPr>
                        <a:t>大专及以上</a:t>
                      </a:r>
                      <a:endParaRPr lang="zh-CN" altLang="en-US" sz="28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111552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latin typeface="+mn-ea"/>
                          <a:ea typeface="+mn-ea"/>
                        </a:rPr>
                        <a:t>4</a:t>
                      </a:r>
                      <a:endParaRPr lang="zh-CN" altLang="en-US" sz="28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 smtClean="0">
                          <a:latin typeface="+mn-ea"/>
                          <a:ea typeface="+mn-ea"/>
                        </a:rPr>
                        <a:t>生产现场</a:t>
                      </a:r>
                      <a:endParaRPr lang="en-US" altLang="zh-CN" sz="2800" b="1" dirty="0" smtClean="0">
                        <a:latin typeface="+mn-ea"/>
                        <a:ea typeface="+mn-ea"/>
                      </a:endParaRPr>
                    </a:p>
                    <a:p>
                      <a:pPr algn="ctr"/>
                      <a:r>
                        <a:rPr lang="zh-CN" altLang="en-US" sz="2800" b="1" dirty="0" smtClean="0">
                          <a:latin typeface="+mn-ea"/>
                          <a:ea typeface="+mn-ea"/>
                        </a:rPr>
                        <a:t>储备干部</a:t>
                      </a:r>
                      <a:endParaRPr lang="zh-CN" altLang="en-US" sz="28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latin typeface="+mn-ea"/>
                          <a:ea typeface="+mn-ea"/>
                        </a:rPr>
                        <a:t>20</a:t>
                      </a:r>
                      <a:endParaRPr lang="zh-CN" altLang="en-US" sz="28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 smtClean="0">
                          <a:latin typeface="+mn-ea"/>
                          <a:ea typeface="+mn-ea"/>
                        </a:rPr>
                        <a:t>大专及以上</a:t>
                      </a:r>
                      <a:endParaRPr lang="zh-CN" altLang="en-US" sz="28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标题 1"/>
          <p:cNvSpPr>
            <a:spLocks noGrp="1" noChangeArrowheads="1"/>
          </p:cNvSpPr>
          <p:nvPr>
            <p:ph type="ctrTitle"/>
          </p:nvPr>
        </p:nvSpPr>
        <p:spPr>
          <a:xfrm>
            <a:off x="96838" y="1689100"/>
            <a:ext cx="8701087" cy="1911350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3</a:t>
            </a:r>
            <a:r>
              <a:rPr lang="zh-CN" alt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、薪资˙福利</a:t>
            </a:r>
            <a:endParaRPr lang="zh-CN" altLang="da-DK" sz="5400" dirty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7170" name="副标题 2"/>
          <p:cNvSpPr>
            <a:spLocks noGrp="1"/>
          </p:cNvSpPr>
          <p:nvPr>
            <p:ph type="subTitle" idx="1"/>
          </p:nvPr>
        </p:nvSpPr>
        <p:spPr/>
        <p:txBody>
          <a:bodyPr>
            <a:scene3d>
              <a:camera prst="orthographicFront"/>
              <a:lightRig rig="threePt" dir="t"/>
            </a:scene3d>
          </a:bodyPr>
          <a:lstStyle/>
          <a:p>
            <a:pPr>
              <a:defRPr/>
            </a:pPr>
            <a:r>
              <a:rPr lang="en-US" altLang="zh-CN" sz="4000" kern="1200" noProof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软雅黑" charset="0"/>
                <a:ea typeface="微软雅黑" charset="0"/>
                <a:sym typeface="+mn-ea"/>
              </a:rPr>
              <a:t>Salary</a:t>
            </a:r>
            <a:r>
              <a:rPr lang="en-US" sz="4000" dirty="0" smtClean="0">
                <a:solidFill>
                  <a:schemeClr val="accent2"/>
                </a:solidFill>
              </a:rPr>
              <a:t> </a:t>
            </a:r>
            <a:r>
              <a:rPr lang="en-US" altLang="zh-CN" sz="4000" kern="1200" noProof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软雅黑" charset="0"/>
                <a:ea typeface="微软雅黑" charset="0"/>
                <a:sym typeface="+mn-ea"/>
              </a:rPr>
              <a:t>and welfare</a:t>
            </a:r>
            <a:endParaRPr lang="zh-CN" altLang="en-US" sz="4000" kern="1200" noProof="1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微软雅黑" charset="0"/>
              <a:ea typeface="微软雅黑" charset="0"/>
              <a:sym typeface="+mn-ea"/>
            </a:endParaRPr>
          </a:p>
          <a:p>
            <a:pPr>
              <a:defRPr/>
            </a:pPr>
            <a:endParaRPr lang="zh-CN" altLang="en-US" sz="4000" kern="1200" noProof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微软雅黑" charset="0"/>
              <a:ea typeface="微软雅黑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928662" y="766778"/>
          <a:ext cx="7715304" cy="523399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332535"/>
                <a:gridCol w="5382769"/>
              </a:tblGrid>
              <a:tr h="55611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 smtClean="0"/>
                        <a:t>工时</a:t>
                      </a:r>
                      <a:endParaRPr lang="zh-CN" altLang="en-US" sz="28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800" dirty="0" smtClean="0"/>
                        <a:t>录取后</a:t>
                      </a:r>
                      <a:endParaRPr lang="zh-CN" altLang="en-US" sz="28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</a:tr>
              <a:tr h="4677879">
                <a:tc>
                  <a:txBody>
                    <a:bodyPr/>
                    <a:lstStyle/>
                    <a:p>
                      <a:pPr algn="just"/>
                      <a:r>
                        <a:rPr lang="en-US" altLang="zh-CN" sz="2800" dirty="0" smtClean="0"/>
                        <a:t>12</a:t>
                      </a:r>
                      <a:r>
                        <a:rPr lang="zh-CN" altLang="en-US" sz="2800" dirty="0" smtClean="0"/>
                        <a:t>小时</a:t>
                      </a:r>
                      <a:r>
                        <a:rPr lang="en-US" altLang="zh-CN" sz="2800" dirty="0" smtClean="0"/>
                        <a:t>*26</a:t>
                      </a:r>
                      <a:r>
                        <a:rPr lang="zh-CN" altLang="en-US" sz="2800" dirty="0" smtClean="0"/>
                        <a:t>天</a:t>
                      </a:r>
                      <a:endParaRPr lang="en-US" altLang="zh-CN" sz="2800" dirty="0" smtClean="0"/>
                    </a:p>
                    <a:p>
                      <a:pPr algn="just"/>
                      <a:r>
                        <a:rPr lang="zh-CN" altLang="en-US" sz="2800" dirty="0" smtClean="0"/>
                        <a:t>（两班倒）</a:t>
                      </a:r>
                      <a:endParaRPr lang="zh-CN" altLang="en-US" sz="28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800" dirty="0" smtClean="0"/>
                        <a:t>4500</a:t>
                      </a:r>
                      <a:r>
                        <a:rPr lang="zh-CN" altLang="en-US" sz="2800" dirty="0" smtClean="0"/>
                        <a:t>元每月</a:t>
                      </a:r>
                      <a:r>
                        <a:rPr lang="en-US" altLang="zh-CN" sz="2800" dirty="0" smtClean="0"/>
                        <a:t>+</a:t>
                      </a:r>
                      <a:r>
                        <a:rPr lang="zh-CN" altLang="en-US" sz="2800" dirty="0" smtClean="0"/>
                        <a:t>绩效</a:t>
                      </a:r>
                      <a:r>
                        <a:rPr lang="en-US" altLang="zh-CN" sz="2800" dirty="0" smtClean="0"/>
                        <a:t>+</a:t>
                      </a:r>
                      <a:r>
                        <a:rPr lang="zh-CN" altLang="en-US" sz="2800" dirty="0" smtClean="0"/>
                        <a:t>年终奖，约</a:t>
                      </a:r>
                      <a:r>
                        <a:rPr lang="en-US" altLang="zh-CN" sz="2800" dirty="0" smtClean="0"/>
                        <a:t>5000</a:t>
                      </a:r>
                      <a:r>
                        <a:rPr lang="zh-CN" altLang="en-US" sz="2800" dirty="0" smtClean="0"/>
                        <a:t>元</a:t>
                      </a:r>
                      <a:r>
                        <a:rPr lang="en-US" altLang="zh-CN" sz="2800" dirty="0" smtClean="0"/>
                        <a:t>/</a:t>
                      </a:r>
                      <a:r>
                        <a:rPr lang="zh-CN" altLang="en-US" sz="2800" dirty="0" smtClean="0"/>
                        <a:t>月</a:t>
                      </a:r>
                      <a:endParaRPr lang="en-US" altLang="zh-CN" sz="2800" dirty="0" smtClean="0"/>
                    </a:p>
                    <a:p>
                      <a:r>
                        <a:rPr lang="zh-CN" altLang="en-US" sz="2800" dirty="0" smtClean="0"/>
                        <a:t>缴纳五险一金</a:t>
                      </a:r>
                      <a:endParaRPr lang="en-US" altLang="zh-CN" sz="2800" dirty="0" smtClean="0"/>
                    </a:p>
                    <a:p>
                      <a:r>
                        <a:rPr lang="zh-CN" altLang="en-US" sz="2800" dirty="0" smtClean="0"/>
                        <a:t>免费提供食宿、洗浴</a:t>
                      </a:r>
                      <a:endParaRPr lang="en-US" altLang="zh-CN" sz="2800" dirty="0" smtClean="0"/>
                    </a:p>
                    <a:p>
                      <a:r>
                        <a:rPr lang="zh-CN" altLang="en-US" sz="2800" dirty="0" smtClean="0"/>
                        <a:t>免费发放与清洗工作服</a:t>
                      </a:r>
                      <a:endParaRPr lang="en-US" altLang="zh-CN" sz="2800" dirty="0" smtClean="0"/>
                    </a:p>
                    <a:p>
                      <a:r>
                        <a:rPr lang="zh-CN" altLang="en-US" sz="2800" dirty="0" smtClean="0"/>
                        <a:t>节假日发放礼品或礼金</a:t>
                      </a:r>
                      <a:endParaRPr lang="en-US" altLang="zh-CN" sz="2800" dirty="0" smtClean="0"/>
                    </a:p>
                    <a:p>
                      <a:r>
                        <a:rPr lang="zh-CN" altLang="en-US" sz="2800" dirty="0" smtClean="0"/>
                        <a:t>优秀员工给予职业规划</a:t>
                      </a:r>
                      <a:endParaRPr lang="en-US" altLang="zh-CN" sz="2800" dirty="0" smtClean="0"/>
                    </a:p>
                    <a:p>
                      <a:r>
                        <a:rPr lang="zh-CN" altLang="en-US" sz="2800" dirty="0" smtClean="0"/>
                        <a:t>定期培训提升能力</a:t>
                      </a:r>
                      <a:endParaRPr lang="en-US" altLang="zh-CN" sz="2800" dirty="0" smtClean="0"/>
                    </a:p>
                    <a:p>
                      <a:r>
                        <a:rPr lang="zh-CN" altLang="en-US" sz="2800" dirty="0" smtClean="0"/>
                        <a:t>生日送体检</a:t>
                      </a:r>
                      <a:endParaRPr lang="en-US" altLang="zh-CN" sz="2800" dirty="0" smtClean="0"/>
                    </a:p>
                    <a:p>
                      <a:r>
                        <a:rPr lang="zh-CN" altLang="en-US" sz="2800" dirty="0" smtClean="0"/>
                        <a:t>春节报销来回路费</a:t>
                      </a:r>
                      <a:endParaRPr lang="zh-CN" altLang="en-US" sz="28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文本框 3"/>
          <p:cNvSpPr txBox="1">
            <a:spLocks noChangeArrowheads="1"/>
          </p:cNvSpPr>
          <p:nvPr/>
        </p:nvSpPr>
        <p:spPr bwMode="auto">
          <a:xfrm>
            <a:off x="214949" y="285728"/>
            <a:ext cx="1477328" cy="4875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免费洗衣、烘干、缝补的贴心服务每天将干净衣服送至员工手中</a:t>
            </a:r>
          </a:p>
        </p:txBody>
      </p:sp>
      <p:sp>
        <p:nvSpPr>
          <p:cNvPr id="27653" name="文本框 4"/>
          <p:cNvSpPr txBox="1">
            <a:spLocks noChangeArrowheads="1"/>
          </p:cNvSpPr>
          <p:nvPr/>
        </p:nvSpPr>
        <p:spPr bwMode="auto">
          <a:xfrm>
            <a:off x="6992938" y="1239838"/>
            <a:ext cx="16843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dirty="0" smtClean="0">
                <a:latin typeface="微软雅黑" pitchFamily="34" charset="-122"/>
                <a:ea typeface="微软雅黑" pitchFamily="34" charset="-122"/>
              </a:rPr>
              <a:t>福利①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7654" name="Picture 6" descr="洗衣房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836613"/>
            <a:ext cx="4941887" cy="28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3" descr="洗衣房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33813" y="3717925"/>
            <a:ext cx="5129212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副标题 2"/>
          <p:cNvSpPr>
            <a:spLocks noGrp="1" noChangeArrowheads="1"/>
          </p:cNvSpPr>
          <p:nvPr>
            <p:ph type="subTitle" idx="1"/>
          </p:nvPr>
        </p:nvSpPr>
        <p:spPr>
          <a:xfrm>
            <a:off x="139700" y="642918"/>
            <a:ext cx="8943975" cy="5441950"/>
          </a:xfrm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zh-CN" altLang="en-US" sz="3600" dirty="0" smtClean="0"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 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福利②</a:t>
            </a:r>
          </a:p>
          <a:p>
            <a:pPr algn="l">
              <a:spcBef>
                <a:spcPct val="0"/>
              </a:spcBef>
            </a:pP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     1、一年365天，免费提供三餐。</a:t>
            </a:r>
          </a:p>
          <a:p>
            <a:pPr algn="l">
              <a:spcBef>
                <a:spcPct val="0"/>
              </a:spcBef>
            </a:pP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     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2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、餐具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免洗，只需送至窗口。</a:t>
            </a:r>
          </a:p>
        </p:txBody>
      </p:sp>
      <p:pic>
        <p:nvPicPr>
          <p:cNvPr id="28676" name="图片 3" descr="食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049606"/>
            <a:ext cx="6557963" cy="309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5" descr="公司培训中心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838200"/>
            <a:ext cx="5210175" cy="257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文本框 1"/>
          <p:cNvSpPr txBox="1">
            <a:spLocks noChangeArrowheads="1"/>
          </p:cNvSpPr>
          <p:nvPr/>
        </p:nvSpPr>
        <p:spPr bwMode="auto">
          <a:xfrm>
            <a:off x="533400" y="428604"/>
            <a:ext cx="22288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dirty="0"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zh-CN" altLang="en-US" sz="3600" dirty="0" smtClean="0">
                <a:latin typeface="微软雅黑" pitchFamily="34" charset="-122"/>
                <a:ea typeface="微软雅黑" pitchFamily="34" charset="-122"/>
              </a:rPr>
              <a:t>福利③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9701" name="内容占位符 3" descr="宿舍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786182" y="3500438"/>
            <a:ext cx="5214974" cy="2606675"/>
          </a:xfrm>
        </p:spPr>
      </p:pic>
      <p:sp>
        <p:nvSpPr>
          <p:cNvPr id="3" name="文本框 2"/>
          <p:cNvSpPr txBox="1"/>
          <p:nvPr/>
        </p:nvSpPr>
        <p:spPr>
          <a:xfrm>
            <a:off x="285720" y="1214422"/>
            <a:ext cx="327186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800" noProof="1">
                <a:latin typeface="微软雅黑" pitchFamily="34" charset="-122"/>
                <a:ea typeface="微软雅黑" pitchFamily="34" charset="-122"/>
                <a:cs typeface="+mn-ea"/>
                <a:sym typeface="+mn-ea"/>
              </a:rPr>
              <a:t>景色优美的宿舍</a:t>
            </a:r>
            <a:r>
              <a:rPr lang="zh-CN" altLang="en-US" sz="2800" noProof="1" smtClean="0">
                <a:latin typeface="微软雅黑" pitchFamily="34" charset="-122"/>
                <a:ea typeface="微软雅黑" pitchFamily="34" charset="-122"/>
                <a:cs typeface="+mn-ea"/>
                <a:sym typeface="+mn-ea"/>
              </a:rPr>
              <a:t>环境</a:t>
            </a:r>
            <a:r>
              <a:rPr lang="en-US" altLang="zh-CN" sz="2800" noProof="1" smtClean="0">
                <a:latin typeface="微软雅黑" pitchFamily="34" charset="-122"/>
                <a:ea typeface="微软雅黑" pitchFamily="34" charset="-122"/>
                <a:cs typeface="+mn-ea"/>
                <a:sym typeface="+mn-ea"/>
              </a:rPr>
              <a:t>:</a:t>
            </a:r>
            <a:r>
              <a:rPr lang="zh-CN" altLang="en-US" sz="2800" noProof="1" smtClean="0">
                <a:latin typeface="微软雅黑" pitchFamily="34" charset="-122"/>
                <a:ea typeface="微软雅黑" pitchFamily="34" charset="-122"/>
                <a:cs typeface="+mn-ea"/>
                <a:sym typeface="+mn-ea"/>
              </a:rPr>
              <a:t>公司</a:t>
            </a:r>
            <a:r>
              <a:rPr lang="zh-CN" altLang="en-US" sz="2800" noProof="1">
                <a:latin typeface="微软雅黑" pitchFamily="34" charset="-122"/>
                <a:ea typeface="微软雅黑" pitchFamily="34" charset="-122"/>
                <a:cs typeface="+mn-ea"/>
                <a:sym typeface="+mn-ea"/>
              </a:rPr>
              <a:t>免费提供住宿</a:t>
            </a:r>
            <a:r>
              <a:rPr lang="zh-CN" altLang="en-US" sz="2800" noProof="1" smtClean="0">
                <a:latin typeface="微软雅黑" pitchFamily="34" charset="-122"/>
                <a:ea typeface="微软雅黑" pitchFamily="34" charset="-122"/>
                <a:cs typeface="+mn-ea"/>
                <a:sym typeface="+mn-ea"/>
              </a:rPr>
              <a:t>；</a:t>
            </a:r>
            <a:endParaRPr lang="en-US" altLang="zh-CN" sz="2800" noProof="1" smtClean="0">
              <a:latin typeface="微软雅黑" pitchFamily="34" charset="-122"/>
              <a:ea typeface="微软雅黑" pitchFamily="34" charset="-122"/>
              <a:cs typeface="+mn-ea"/>
              <a:sym typeface="+mn-ea"/>
            </a:endParaRPr>
          </a:p>
          <a:p>
            <a:pPr>
              <a:spcBef>
                <a:spcPct val="50000"/>
              </a:spcBef>
              <a:defRPr/>
            </a:pPr>
            <a:r>
              <a:rPr lang="zh-CN" altLang="en-US" sz="2800" noProof="1" smtClean="0">
                <a:latin typeface="微软雅黑" pitchFamily="34" charset="-122"/>
                <a:ea typeface="微软雅黑" pitchFamily="34" charset="-122"/>
                <a:cs typeface="+mn-ea"/>
                <a:sym typeface="+mn-ea"/>
              </a:rPr>
              <a:t>宿舍</a:t>
            </a:r>
            <a:r>
              <a:rPr lang="zh-CN" altLang="en-US" sz="2800" noProof="1">
                <a:latin typeface="微软雅黑" pitchFamily="34" charset="-122"/>
                <a:ea typeface="微软雅黑" pitchFamily="34" charset="-122"/>
                <a:cs typeface="+mn-ea"/>
                <a:sym typeface="+mn-ea"/>
              </a:rPr>
              <a:t>内的自来水、开水24小时免费供应</a:t>
            </a:r>
            <a:r>
              <a:rPr lang="zh-CN" altLang="en-US" sz="2800" noProof="1" smtClean="0">
                <a:latin typeface="微软雅黑" pitchFamily="34" charset="-122"/>
                <a:ea typeface="微软雅黑" pitchFamily="34" charset="-122"/>
                <a:cs typeface="+mn-ea"/>
                <a:sym typeface="+mn-ea"/>
              </a:rPr>
              <a:t>；</a:t>
            </a:r>
            <a:endParaRPr lang="en-US" altLang="zh-CN" sz="2800" noProof="1" smtClean="0">
              <a:latin typeface="微软雅黑" pitchFamily="34" charset="-122"/>
              <a:ea typeface="微软雅黑" pitchFamily="34" charset="-122"/>
              <a:cs typeface="+mn-ea"/>
              <a:sym typeface="+mn-ea"/>
            </a:endParaRPr>
          </a:p>
          <a:p>
            <a:pPr>
              <a:spcBef>
                <a:spcPct val="50000"/>
              </a:spcBef>
              <a:defRPr/>
            </a:pPr>
            <a:r>
              <a:rPr lang="zh-CN" altLang="en-US" sz="2800" noProof="1" smtClean="0">
                <a:latin typeface="微软雅黑" pitchFamily="34" charset="-122"/>
                <a:ea typeface="微软雅黑" pitchFamily="34" charset="-122"/>
                <a:cs typeface="+mn-ea"/>
                <a:sym typeface="+mn-ea"/>
              </a:rPr>
              <a:t>宿舍</a:t>
            </a:r>
            <a:r>
              <a:rPr lang="zh-CN" altLang="en-US" sz="2800" noProof="1">
                <a:latin typeface="微软雅黑" pitchFamily="34" charset="-122"/>
                <a:ea typeface="微软雅黑" pitchFamily="34" charset="-122"/>
                <a:cs typeface="+mn-ea"/>
                <a:sym typeface="+mn-ea"/>
              </a:rPr>
              <a:t>里配备空调、有线电视。</a:t>
            </a:r>
            <a:endParaRPr lang="zh-CN" altLang="en-US" sz="2800" noProof="1">
              <a:latin typeface="微软雅黑" pitchFamily="34" charset="-122"/>
              <a:ea typeface="微软雅黑" pitchFamily="34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TextBox 13"/>
          <p:cNvSpPr txBox="1">
            <a:spLocks noChangeArrowheads="1"/>
          </p:cNvSpPr>
          <p:nvPr/>
        </p:nvSpPr>
        <p:spPr bwMode="auto">
          <a:xfrm>
            <a:off x="990600" y="838200"/>
            <a:ext cx="2895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 b="1" dirty="0">
                <a:latin typeface="微软雅黑" pitchFamily="34" charset="-122"/>
                <a:ea typeface="微软雅黑" pitchFamily="34" charset="-122"/>
              </a:rPr>
              <a:t>宣讲内容：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57620" y="1643050"/>
            <a:ext cx="4143404" cy="4000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、公司介绍</a:t>
            </a:r>
            <a:endParaRPr lang="en-US" altLang="zh-CN" sz="28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、招聘需求</a:t>
            </a:r>
            <a:endParaRPr lang="en-US" altLang="zh-CN" sz="28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、薪资福利</a:t>
            </a:r>
            <a:endParaRPr lang="en-US" altLang="zh-CN" sz="28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、企业文化</a:t>
            </a:r>
            <a:endParaRPr lang="en-US" altLang="zh-CN" sz="28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、优秀员工</a:t>
            </a:r>
            <a:endParaRPr lang="en-US" altLang="zh-CN" sz="28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6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、溧阳市介绍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副标题 2"/>
          <p:cNvSpPr>
            <a:spLocks noGrp="1" noChangeArrowheads="1"/>
          </p:cNvSpPr>
          <p:nvPr>
            <p:ph type="subTitle" idx="1"/>
          </p:nvPr>
        </p:nvSpPr>
        <p:spPr>
          <a:xfrm>
            <a:off x="928662" y="765175"/>
            <a:ext cx="7358114" cy="5254625"/>
          </a:xfrm>
        </p:spPr>
        <p:txBody>
          <a:bodyPr/>
          <a:lstStyle/>
          <a:p>
            <a:pPr algn="l">
              <a:lnSpc>
                <a:spcPct val="150000"/>
              </a:lnSpc>
              <a:spcBef>
                <a:spcPct val="0"/>
              </a:spcBef>
            </a:pP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    福利④：公司为员工报销春节探亲来回路费。</a:t>
            </a:r>
            <a:endParaRPr lang="en-US" altLang="zh-CN" sz="2800" dirty="0" smtClean="0">
              <a:latin typeface="微软雅黑" pitchFamily="34" charset="-122"/>
              <a:ea typeface="微软雅黑" pitchFamily="34" charset="-122"/>
              <a:sym typeface="宋体" pitchFamily="2" charset="-122"/>
            </a:endParaRPr>
          </a:p>
          <a:p>
            <a:pPr algn="l">
              <a:lnSpc>
                <a:spcPct val="150000"/>
              </a:lnSpc>
              <a:spcBef>
                <a:spcPct val="0"/>
              </a:spcBef>
            </a:pP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    福利⑤：公司提供新员工入职培训、转正培训、专业技能培训、升职培训、语言、计算机培训。</a:t>
            </a:r>
            <a:endParaRPr lang="en-US" altLang="zh-CN" sz="2800" dirty="0" smtClean="0">
              <a:latin typeface="微软雅黑" pitchFamily="34" charset="-122"/>
              <a:ea typeface="微软雅黑" pitchFamily="34" charset="-122"/>
              <a:sym typeface="宋体" pitchFamily="2" charset="-122"/>
            </a:endParaRPr>
          </a:p>
          <a:p>
            <a:pPr algn="l">
              <a:lnSpc>
                <a:spcPct val="150000"/>
              </a:lnSpc>
              <a:spcBef>
                <a:spcPct val="0"/>
              </a:spcBef>
            </a:pP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    福利⑥：公司为员工组织生日体检。</a:t>
            </a:r>
          </a:p>
          <a:p>
            <a:pPr algn="l">
              <a:lnSpc>
                <a:spcPct val="150000"/>
              </a:lnSpc>
              <a:spcBef>
                <a:spcPct val="0"/>
              </a:spcBef>
            </a:pP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    福利⑦中秋、春节均有礼品、礼金发放。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标题 1"/>
          <p:cNvSpPr>
            <a:spLocks noGrp="1" noChangeArrowheads="1"/>
          </p:cNvSpPr>
          <p:nvPr>
            <p:ph type="title"/>
          </p:nvPr>
        </p:nvSpPr>
        <p:spPr>
          <a:xfrm>
            <a:off x="381000" y="1981200"/>
            <a:ext cx="8229600" cy="808038"/>
          </a:xfrm>
        </p:spPr>
        <p:txBody>
          <a:bodyPr/>
          <a:lstStyle/>
          <a:p>
            <a:r>
              <a:rPr lang="en-US" altLang="zh-CN" sz="54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4</a:t>
            </a:r>
            <a:r>
              <a:rPr lang="zh-CN" altLang="en-US" sz="54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、企业文化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3429000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  </a:t>
            </a:r>
            <a:r>
              <a:rPr lang="en-US" altLang="zh-CN" sz="4000" noProof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软雅黑" charset="0"/>
                <a:ea typeface="微软雅黑" charset="0"/>
                <a:sym typeface="+mn-ea"/>
              </a:rPr>
              <a:t>corporate</a:t>
            </a:r>
            <a:r>
              <a:rPr lang="en-US" sz="4000" dirty="0" smtClean="0">
                <a:solidFill>
                  <a:schemeClr val="accent2"/>
                </a:solidFill>
              </a:rPr>
              <a:t> </a:t>
            </a:r>
            <a:r>
              <a:rPr lang="en-US" altLang="zh-CN" sz="4000" noProof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软雅黑" charset="0"/>
                <a:ea typeface="微软雅黑" charset="0"/>
                <a:sym typeface="+mn-ea"/>
              </a:rPr>
              <a:t>culture</a:t>
            </a:r>
            <a:r>
              <a:rPr lang="en-US" sz="4000" dirty="0" smtClean="0">
                <a:solidFill>
                  <a:schemeClr val="accent2"/>
                </a:solidFill>
              </a:rPr>
              <a:t> </a:t>
            </a:r>
            <a:r>
              <a:rPr lang="en-US" sz="4000" dirty="0">
                <a:solidFill>
                  <a:schemeClr val="accent2"/>
                </a:solidFill>
              </a:rPr>
              <a:t> </a:t>
            </a:r>
            <a:endParaRPr lang="zh-CN" altLang="en-US" sz="40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图片 1" descr="P10802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819400"/>
            <a:ext cx="4357688" cy="326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图片 2" descr="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" y="500042"/>
            <a:ext cx="4541838" cy="32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文本框 3"/>
          <p:cNvSpPr txBox="1">
            <a:spLocks noChangeArrowheads="1"/>
          </p:cNvSpPr>
          <p:nvPr/>
        </p:nvSpPr>
        <p:spPr bwMode="auto">
          <a:xfrm>
            <a:off x="5029200" y="762000"/>
            <a:ext cx="36671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①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技能比武：公司组织多项技能比武岗位练兵，活跃了职场，练就了技能。</a:t>
            </a:r>
          </a:p>
        </p:txBody>
      </p:sp>
      <p:sp>
        <p:nvSpPr>
          <p:cNvPr id="32774" name="文本框 4"/>
          <p:cNvSpPr txBox="1">
            <a:spLocks noChangeArrowheads="1"/>
          </p:cNvSpPr>
          <p:nvPr/>
        </p:nvSpPr>
        <p:spPr bwMode="auto">
          <a:xfrm>
            <a:off x="0" y="3857628"/>
            <a:ext cx="45497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②职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层培训：公司重视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  <a:sym typeface="Arial" pitchFamily="34" charset="0"/>
              </a:rPr>
              <a:t>职层教育，每年开展新任教育、转岗教育、特别教育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3429000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 </a:t>
            </a:r>
            <a:endParaRPr lang="zh-CN" altLang="en-US" sz="4000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1357298"/>
            <a:ext cx="3240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宋体" charset="0"/>
                <a:ea typeface="宋体" charset="0"/>
              </a:rPr>
              <a:t>③、公司建有标准室内、室外运动场</a:t>
            </a:r>
            <a:endParaRPr lang="zh-CN" altLang="en-US" sz="2800" dirty="0"/>
          </a:p>
        </p:txBody>
      </p:sp>
      <p:pic>
        <p:nvPicPr>
          <p:cNvPr id="7" name="Picture 1" descr="C:\Users\Administrator\Desktop\mmexport14769457121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428868"/>
            <a:ext cx="3216424" cy="2362200"/>
          </a:xfrm>
          <a:prstGeom prst="rect">
            <a:avLst/>
          </a:prstGeom>
          <a:noFill/>
        </p:spPr>
      </p:pic>
      <p:pic>
        <p:nvPicPr>
          <p:cNvPr id="8" name="Picture 2" descr="C:\Users\Administrator\Desktop\mmexport14769456941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657600"/>
            <a:ext cx="3352800" cy="224086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357818" y="2714620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室外足球场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57290" y="4786322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室内乒乓球场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14942" y="5949280"/>
            <a:ext cx="25254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室内羽毛球场</a:t>
            </a:r>
            <a:endParaRPr lang="zh-CN" altLang="en-US" sz="2800" b="1" dirty="0"/>
          </a:p>
        </p:txBody>
      </p:sp>
      <p:pic>
        <p:nvPicPr>
          <p:cNvPr id="12" name="Picture 10" descr="操场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0" y="500042"/>
            <a:ext cx="3352800" cy="2150267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3429000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 </a:t>
            </a:r>
            <a:endParaRPr lang="zh-CN" altLang="en-US" sz="4000" dirty="0">
              <a:solidFill>
                <a:schemeClr val="accent2"/>
              </a:solidFill>
            </a:endParaRPr>
          </a:p>
        </p:txBody>
      </p:sp>
      <p:sp>
        <p:nvSpPr>
          <p:cNvPr id="5" name="标题 1"/>
          <p:cNvSpPr txBox="1">
            <a:spLocks/>
          </p:cNvSpPr>
          <p:nvPr/>
        </p:nvSpPr>
        <p:spPr bwMode="auto">
          <a:xfrm>
            <a:off x="395536" y="980728"/>
            <a:ext cx="581953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④、</a:t>
            </a:r>
            <a:r>
              <a:rPr lang="zh-CN" altLang="en-US" sz="2800" b="1" kern="0" dirty="0" smtClean="0">
                <a:latin typeface="微软雅黑" pitchFamily="34" charset="-122"/>
                <a:ea typeface="微软雅黑" pitchFamily="34" charset="-122"/>
                <a:cs typeface="+mj-cs"/>
              </a:rPr>
              <a:t>每年举行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员工春节联欢晚会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pic>
        <p:nvPicPr>
          <p:cNvPr id="6" name="Picture 3" descr="C:\Users\ADMINI~1\AppData\Local\Temp\Rar$DIa0.962\psbCA17WXY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981200"/>
            <a:ext cx="3843427" cy="288032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28728" y="4906044"/>
            <a:ext cx="357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公司春晚节目现场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2066" y="4929198"/>
            <a:ext cx="32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颁发奖状与奖金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9" name="Picture 2" descr="C:\Users\ADMINI~1\AppData\Local\Temp\Rar$DIa1.638\QQ图片201605111202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905000"/>
            <a:ext cx="3923928" cy="294294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3429000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 </a:t>
            </a:r>
            <a:endParaRPr lang="zh-CN" altLang="en-US" sz="4000" dirty="0">
              <a:solidFill>
                <a:schemeClr val="accent2"/>
              </a:solidFill>
            </a:endParaRPr>
          </a:p>
        </p:txBody>
      </p:sp>
      <p:sp>
        <p:nvSpPr>
          <p:cNvPr id="5" name="标题 1"/>
          <p:cNvSpPr txBox="1">
            <a:spLocks/>
          </p:cNvSpPr>
          <p:nvPr/>
        </p:nvSpPr>
        <p:spPr bwMode="auto">
          <a:xfrm>
            <a:off x="928662" y="1071546"/>
            <a:ext cx="771530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b="1" kern="0" dirty="0" smtClean="0">
                <a:latin typeface="微软雅黑" pitchFamily="34" charset="-122"/>
                <a:ea typeface="微软雅黑" pitchFamily="34" charset="-122"/>
                <a:cs typeface="+mj-cs"/>
              </a:rPr>
              <a:t>⑤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、定期组织各种球赛、知识竞赛、文化活动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pic>
        <p:nvPicPr>
          <p:cNvPr id="6" name="Picture 9" descr="足球场-踢球"/>
          <p:cNvPicPr>
            <a:picLocks noChangeAspect="1"/>
          </p:cNvPicPr>
          <p:nvPr/>
        </p:nvPicPr>
        <p:blipFill>
          <a:blip r:embed="rId2" cstate="print">
            <a:lum contrast="18000"/>
          </a:blip>
          <a:stretch>
            <a:fillRect/>
          </a:stretch>
        </p:blipFill>
        <p:spPr>
          <a:xfrm>
            <a:off x="914400" y="1981200"/>
            <a:ext cx="3600400" cy="2304256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7" name="TextBox 6"/>
          <p:cNvSpPr txBox="1"/>
          <p:nvPr/>
        </p:nvSpPr>
        <p:spPr>
          <a:xfrm>
            <a:off x="1849194" y="4429132"/>
            <a:ext cx="2794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我们的足球队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" name="图片 7" descr="P1060735(1)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2743200"/>
            <a:ext cx="4262224" cy="2658066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3429000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 </a:t>
            </a:r>
            <a:endParaRPr lang="zh-CN" altLang="en-US" sz="4000" dirty="0">
              <a:solidFill>
                <a:schemeClr val="accent2"/>
              </a:solidFill>
            </a:endParaRPr>
          </a:p>
        </p:txBody>
      </p:sp>
      <p:sp>
        <p:nvSpPr>
          <p:cNvPr id="5" name="标题 51201"/>
          <p:cNvSpPr txBox="1">
            <a:spLocks/>
          </p:cNvSpPr>
          <p:nvPr/>
        </p:nvSpPr>
        <p:spPr bwMode="auto">
          <a:xfrm>
            <a:off x="457200" y="762000"/>
            <a:ext cx="5614998" cy="576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   ⑥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、开展多种关爱活动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pic>
        <p:nvPicPr>
          <p:cNvPr id="6" name="图片 5" descr="P109004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1622530"/>
            <a:ext cx="3822358" cy="2592288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7" name="TextBox 6"/>
          <p:cNvSpPr txBox="1"/>
          <p:nvPr/>
        </p:nvSpPr>
        <p:spPr>
          <a:xfrm>
            <a:off x="928662" y="4357694"/>
            <a:ext cx="3829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公司召开大学生茶话会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" name="Picture 1" descr="C:\Users\ADMINI~1\AppData\Local\Temp\Rar$DIa0.517\QQ图片201605111717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622092"/>
            <a:ext cx="3708320" cy="266429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857752" y="5406110"/>
            <a:ext cx="4071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资助学校贫困学生活动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478086"/>
            <a:ext cx="8229600" cy="808038"/>
          </a:xfrm>
        </p:spPr>
        <p:txBody>
          <a:bodyPr/>
          <a:lstStyle/>
          <a:p>
            <a:r>
              <a:rPr lang="en-US" altLang="zh-CN" sz="54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sz="54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、优秀员工介绍</a:t>
            </a:r>
            <a:endParaRPr lang="zh-CN" altLang="en-US" sz="54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00298" y="609600"/>
            <a:ext cx="6186502" cy="808038"/>
          </a:xfrm>
        </p:spPr>
        <p:txBody>
          <a:bodyPr/>
          <a:lstStyle/>
          <a:p>
            <a:r>
              <a:rPr lang="zh-CN" altLang="en-US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优秀员工</a:t>
            </a:r>
            <a:r>
              <a:rPr lang="en-US" altLang="zh-CN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李虎</a:t>
            </a:r>
            <a:endParaRPr lang="zh-CN" altLang="en-US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14744" y="1857364"/>
            <a:ext cx="4972056" cy="4268799"/>
          </a:xfrm>
        </p:spPr>
        <p:txBody>
          <a:bodyPr/>
          <a:lstStyle/>
          <a:p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徐州贾汪区人，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2016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年毕业于江苏安全技术职业学院</a:t>
            </a:r>
            <a:endParaRPr lang="en-US" altLang="zh-CN" sz="28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2015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6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月进入科华公司任加工部数控技术工</a:t>
            </a:r>
            <a:endParaRPr lang="en-US" altLang="zh-CN" sz="28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2016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月任加工部生技科调试员</a:t>
            </a:r>
            <a:endParaRPr lang="en-US" altLang="zh-CN" sz="28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2017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月任 中关村加工部班长，管理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15</a:t>
            </a:r>
            <a:r>
              <a:rPr lang="zh-CN" altLang="en-US" sz="2800" smtClean="0">
                <a:latin typeface="微软雅黑" pitchFamily="34" charset="-122"/>
                <a:ea typeface="微软雅黑" pitchFamily="34" charset="-122"/>
              </a:rPr>
              <a:t>人。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图片 3" descr="李虎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685913"/>
            <a:ext cx="2928958" cy="410054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标题 1"/>
          <p:cNvSpPr>
            <a:spLocks noGrp="1" noChangeArrowheads="1"/>
          </p:cNvSpPr>
          <p:nvPr>
            <p:ph type="title"/>
          </p:nvPr>
        </p:nvSpPr>
        <p:spPr>
          <a:xfrm>
            <a:off x="533400" y="2438400"/>
            <a:ext cx="8229600" cy="808038"/>
          </a:xfrm>
        </p:spPr>
        <p:txBody>
          <a:bodyPr/>
          <a:lstStyle/>
          <a:p>
            <a:r>
              <a:rPr lang="zh-CN" altLang="en-US" sz="5400" b="1" dirty="0" smtClean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rPr>
              <a:t>溧阳市简介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标题 1"/>
          <p:cNvSpPr>
            <a:spLocks noGrp="1" noChangeArrowheads="1"/>
          </p:cNvSpPr>
          <p:nvPr>
            <p:ph type="ctrTitle"/>
          </p:nvPr>
        </p:nvSpPr>
        <p:spPr>
          <a:xfrm>
            <a:off x="685800" y="2214554"/>
            <a:ext cx="7772400" cy="1739900"/>
          </a:xfrm>
        </p:spPr>
        <p:txBody>
          <a:bodyPr/>
          <a:lstStyle/>
          <a:p>
            <a:r>
              <a:rPr lang="en-US" altLang="zh-CN" sz="54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1</a:t>
            </a:r>
            <a:r>
              <a:rPr lang="zh-CN" altLang="en-US" sz="54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、公司介绍</a:t>
            </a:r>
            <a:endParaRPr lang="zh-CN" altLang="en-US" sz="54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122" name="副标题 2"/>
          <p:cNvSpPr>
            <a:spLocks noGrp="1"/>
          </p:cNvSpPr>
          <p:nvPr>
            <p:ph type="subTitle" idx="1"/>
          </p:nvPr>
        </p:nvSpPr>
        <p:spPr>
          <a:xfrm>
            <a:off x="1191260" y="3886200"/>
            <a:ext cx="6733540" cy="1752600"/>
          </a:xfrm>
        </p:spPr>
        <p:txBody>
          <a:bodyPr>
            <a:scene3d>
              <a:camera prst="orthographicFront">
                <a:rot lat="0" lon="1200000" rev="0"/>
              </a:camera>
              <a:lightRig rig="threePt" dir="t"/>
            </a:scene3d>
          </a:bodyPr>
          <a:lstStyle/>
          <a:p>
            <a:pPr>
              <a:defRPr/>
            </a:pPr>
            <a:r>
              <a:rPr lang="en-US" altLang="zh-CN" sz="4000" kern="1200" noProof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软雅黑" charset="0"/>
                <a:ea typeface="微软雅黑" charset="0"/>
                <a:sym typeface="+mn-ea"/>
              </a:rPr>
              <a:t>About  us</a:t>
            </a:r>
            <a:endParaRPr lang="en-US" altLang="zh-CN" sz="4000" kern="1200" noProof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微软雅黑" charset="0"/>
              <a:ea typeface="微软雅黑" charset="0"/>
            </a:endParaRPr>
          </a:p>
          <a:p>
            <a:pPr>
              <a:defRPr/>
            </a:pPr>
            <a:endParaRPr lang="zh-CN" altLang="en-US" sz="4000" kern="1200" noProof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321321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溧阳隶属于江苏常州，地处长江三角州。</a:t>
            </a:r>
            <a:endParaRPr lang="en-US" altLang="zh-CN" sz="2800" dirty="0" smtClean="0">
              <a:solidFill>
                <a:schemeClr val="tx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0" indent="0">
              <a:buFontTx/>
              <a:buNone/>
              <a:defRPr/>
            </a:pP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距上海、杭州</a:t>
            </a:r>
            <a:r>
              <a:rPr lang="en-US" altLang="zh-CN" sz="2800" dirty="0" smtClean="0">
                <a:solidFill>
                  <a:schemeClr val="tx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200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公里，距南京、苏州、张家港百余公里，距南京禄口国际机场</a:t>
            </a:r>
            <a:r>
              <a:rPr lang="en-US" altLang="zh-CN" sz="2800" dirty="0" smtClean="0">
                <a:solidFill>
                  <a:schemeClr val="tx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80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公里，距常州机场</a:t>
            </a:r>
            <a:r>
              <a:rPr lang="en-US" altLang="zh-CN" sz="2800" dirty="0" smtClean="0">
                <a:solidFill>
                  <a:schemeClr val="tx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60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多公里。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溧阳有两座高铁车站</a:t>
            </a:r>
            <a:r>
              <a:rPr lang="en-US" altLang="zh-CN" sz="2800" dirty="0" smtClean="0">
                <a:solidFill>
                  <a:schemeClr val="tx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与周边大中城市全程高速公路贯通。</a:t>
            </a:r>
            <a:endParaRPr lang="en-US" altLang="zh-CN" sz="2800" dirty="0" smtClean="0">
              <a:solidFill>
                <a:schemeClr val="tx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Tx/>
              <a:buNone/>
              <a:defRPr/>
            </a:pPr>
            <a:endParaRPr lang="zh-CN" altLang="en-US" sz="2800" dirty="0" smtClean="0">
              <a:solidFill>
                <a:schemeClr val="tx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defRPr/>
            </a:pP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9156" name="图片 5" descr="2009091708484583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3143248"/>
            <a:ext cx="4752964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4"/>
          <p:cNvSpPr>
            <a:spLocks noGrp="1" noChangeArrowheads="1"/>
          </p:cNvSpPr>
          <p:nvPr>
            <p:ph type="title"/>
          </p:nvPr>
        </p:nvSpPr>
        <p:spPr>
          <a:xfrm>
            <a:off x="428596" y="285728"/>
            <a:ext cx="8229600" cy="808038"/>
          </a:xfrm>
        </p:spPr>
        <p:txBody>
          <a:bodyPr/>
          <a:lstStyle/>
          <a:p>
            <a:pPr eaLnBrk="1" hangingPunct="1"/>
            <a:r>
              <a:rPr lang="zh-CN" altLang="en-US" sz="4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交通便捷  风景优美</a:t>
            </a:r>
          </a:p>
        </p:txBody>
      </p:sp>
      <p:sp>
        <p:nvSpPr>
          <p:cNvPr id="50180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304800" y="642918"/>
            <a:ext cx="4959350" cy="6000792"/>
          </a:xfrm>
        </p:spPr>
        <p:txBody>
          <a:bodyPr/>
          <a:lstStyle/>
          <a:p>
            <a:pPr marL="0" indent="0" eaLnBrk="1" hangingPunct="1">
              <a:buNone/>
            </a:pPr>
            <a:endParaRPr lang="zh-CN" altLang="en-US" dirty="0" smtClean="0"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、科华公司距离风景优美的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5A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级风景区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---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天目湖，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20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公里的路程。交通非常方便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dirty="0" smtClean="0"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、科华公司距离风景秀丽的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5A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级风景区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---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南山竹海，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公里的路程。交通非常方便。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、科华公司距离高铁站，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8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公里的路程；距离客车总站，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6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公里的路程。交通非常方便。</a:t>
            </a:r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</a:p>
        </p:txBody>
      </p:sp>
      <p:pic>
        <p:nvPicPr>
          <p:cNvPr id="50181" name="图片 3" descr="天目湖.gif"/>
          <p:cNvPicPr>
            <a:picLocks noChangeAspect="1" noChangeArrowheads="1"/>
          </p:cNvPicPr>
          <p:nvPr/>
        </p:nvPicPr>
        <p:blipFill>
          <a:blip r:embed="rId2"/>
          <a:srcRect b="10889"/>
          <a:stretch>
            <a:fillRect/>
          </a:stretch>
        </p:blipFill>
        <p:spPr bwMode="auto">
          <a:xfrm>
            <a:off x="5367338" y="1295400"/>
            <a:ext cx="3548062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图片 4" descr="南山竹海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3733800"/>
            <a:ext cx="35052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Text Box 5"/>
          <p:cNvSpPr txBox="1">
            <a:spLocks noChangeArrowheads="1"/>
          </p:cNvSpPr>
          <p:nvPr/>
        </p:nvSpPr>
        <p:spPr bwMode="auto">
          <a:xfrm>
            <a:off x="685800" y="1143000"/>
            <a:ext cx="76962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 dirty="0">
                <a:latin typeface="汉仪秀英体简" pitchFamily="49" charset="-122"/>
                <a:ea typeface="汉仪秀英体简" pitchFamily="49" charset="-122"/>
              </a:rPr>
              <a:t>衷心</a:t>
            </a:r>
            <a:r>
              <a:rPr lang="zh-CN" altLang="en-US" sz="3600" dirty="0" smtClean="0">
                <a:latin typeface="汉仪秀英体简" pitchFamily="49" charset="-122"/>
                <a:ea typeface="汉仪秀英体简" pitchFamily="49" charset="-122"/>
              </a:rPr>
              <a:t>希望大家了解</a:t>
            </a:r>
            <a:r>
              <a:rPr lang="zh-CN" altLang="en-US" sz="3600" dirty="0">
                <a:latin typeface="汉仪秀英体简" pitchFamily="49" charset="-122"/>
                <a:ea typeface="汉仪秀英体简" pitchFamily="49" charset="-122"/>
              </a:rPr>
              <a:t>科华、加盟科华，</a:t>
            </a:r>
          </a:p>
          <a:p>
            <a:pPr algn="ctr">
              <a:spcBef>
                <a:spcPct val="50000"/>
              </a:spcBef>
            </a:pPr>
            <a:r>
              <a:rPr lang="zh-CN" altLang="en-US" sz="3600" dirty="0">
                <a:latin typeface="汉仪秀英体简" pitchFamily="49" charset="-122"/>
                <a:ea typeface="汉仪秀英体简" pitchFamily="49" charset="-122"/>
              </a:rPr>
              <a:t>与</a:t>
            </a:r>
            <a:r>
              <a:rPr lang="zh-CN" altLang="en-US" sz="3600" dirty="0" smtClean="0">
                <a:latin typeface="汉仪秀英体简" pitchFamily="49" charset="-122"/>
                <a:ea typeface="汉仪秀英体简" pitchFamily="49" charset="-122"/>
              </a:rPr>
              <a:t>我们共同奋斗</a:t>
            </a:r>
            <a:r>
              <a:rPr lang="zh-CN" altLang="en-US" sz="3600" dirty="0">
                <a:latin typeface="汉仪秀英体简" pitchFamily="49" charset="-122"/>
                <a:ea typeface="汉仪秀英体简" pitchFamily="49" charset="-122"/>
              </a:rPr>
              <a:t>，携手并肩，</a:t>
            </a:r>
          </a:p>
          <a:p>
            <a:pPr algn="ctr">
              <a:spcBef>
                <a:spcPct val="50000"/>
              </a:spcBef>
            </a:pPr>
            <a:r>
              <a:rPr lang="zh-CN" altLang="en-US" sz="3600" dirty="0">
                <a:latin typeface="汉仪秀英体简" pitchFamily="49" charset="-122"/>
                <a:ea typeface="汉仪秀英体简" pitchFamily="49" charset="-122"/>
              </a:rPr>
              <a:t>施展你的才华，迸发你的激情，</a:t>
            </a:r>
          </a:p>
          <a:p>
            <a:pPr algn="ctr">
              <a:spcBef>
                <a:spcPct val="50000"/>
              </a:spcBef>
            </a:pPr>
            <a:r>
              <a:rPr lang="zh-CN" altLang="en-US" sz="3600" dirty="0">
                <a:latin typeface="汉仪秀英体简" pitchFamily="49" charset="-122"/>
                <a:ea typeface="汉仪秀英体简" pitchFamily="49" charset="-122"/>
              </a:rPr>
              <a:t>共创人生事业的辉煌，</a:t>
            </a:r>
          </a:p>
          <a:p>
            <a:pPr algn="ctr">
              <a:spcBef>
                <a:spcPct val="50000"/>
              </a:spcBef>
            </a:pPr>
            <a:r>
              <a:rPr lang="zh-CN" altLang="en-US" sz="3600" dirty="0">
                <a:latin typeface="汉仪秀英体简" pitchFamily="49" charset="-122"/>
                <a:ea typeface="汉仪秀英体简" pitchFamily="49" charset="-122"/>
              </a:rPr>
              <a:t>共创科华更加美好的明天</a:t>
            </a:r>
            <a:r>
              <a:rPr lang="en-US" altLang="zh-CN" sz="3600" dirty="0">
                <a:latin typeface="汉仪秀英体简" pitchFamily="49" charset="-122"/>
                <a:ea typeface="汉仪秀英体简" pitchFamily="49" charset="-122"/>
              </a:rPr>
              <a:t>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标题 1"/>
          <p:cNvSpPr>
            <a:spLocks noGrp="1" noChangeArrowheads="1"/>
          </p:cNvSpPr>
          <p:nvPr>
            <p:ph type="ctrTitle"/>
          </p:nvPr>
        </p:nvSpPr>
        <p:spPr>
          <a:xfrm>
            <a:off x="714348" y="2316165"/>
            <a:ext cx="7772400" cy="1470025"/>
          </a:xfrm>
        </p:spPr>
        <p:txBody>
          <a:bodyPr/>
          <a:lstStyle/>
          <a:p>
            <a:r>
              <a:rPr lang="zh-CN" altLang="en-US" sz="7200" dirty="0" smtClean="0">
                <a:solidFill>
                  <a:schemeClr val="accent2"/>
                </a:solidFill>
                <a:latin typeface="华文行楷" pitchFamily="2" charset="-122"/>
                <a:ea typeface="华文行楷" pitchFamily="2" charset="-122"/>
              </a:rPr>
              <a:t>谢谢大家！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标题 1"/>
          <p:cNvSpPr>
            <a:spLocks noGrp="1" noChangeArrowheads="1"/>
          </p:cNvSpPr>
          <p:nvPr>
            <p:ph type="ctrTitle"/>
          </p:nvPr>
        </p:nvSpPr>
        <p:spPr>
          <a:xfrm>
            <a:off x="467545" y="762000"/>
            <a:ext cx="8136904" cy="4173538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      </a:t>
            </a:r>
            <a:b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</a:b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     </a:t>
            </a:r>
            <a:r>
              <a:rPr lang="zh-CN" altLang="en-US" sz="32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科华控股股份有限公司,是专业</a:t>
            </a:r>
            <a:r>
              <a:rPr lang="zh-CN" altLang="en-US" sz="3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生产</a:t>
            </a:r>
            <a:r>
              <a:rPr lang="zh-CN" altLang="en-US" sz="32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汽车涡轮增压器部件的全球制造厂商。公司现有员工</a:t>
            </a:r>
            <a:r>
              <a:rPr lang="en-US" altLang="zh-CN" sz="32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2200</a:t>
            </a:r>
            <a:r>
              <a:rPr lang="zh-CN" altLang="en-US" sz="32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人，占地面积</a:t>
            </a:r>
            <a:r>
              <a:rPr lang="en-US" altLang="zh-CN" sz="32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25</a:t>
            </a:r>
            <a:r>
              <a:rPr lang="zh-CN" altLang="en-US" sz="32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万平方米，</a:t>
            </a:r>
            <a:r>
              <a:rPr lang="en-US" altLang="zh-CN" sz="32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2016</a:t>
            </a:r>
            <a:r>
              <a:rPr lang="zh-CN" altLang="en-US" sz="32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年实现销售收入</a:t>
            </a:r>
            <a:r>
              <a:rPr lang="en-US" altLang="zh-CN" sz="32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7</a:t>
            </a:r>
            <a:r>
              <a:rPr lang="zh-CN" altLang="en-US" sz="32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亿，产品大量出口欧美。公司坐落在号称鱼米之乡、茶叶之乡、长寿之乡的江苏省溧阳市中关村产业园。</a:t>
            </a:r>
            <a:r>
              <a:rPr lang="zh-CN" altLang="en-US" sz="32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/>
            </a:r>
            <a:br>
              <a:rPr lang="zh-CN" altLang="en-US" sz="32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</a:br>
            <a:endParaRPr lang="zh-CN" altLang="en-US" sz="32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04800" y="762000"/>
            <a:ext cx="8620125" cy="5316538"/>
          </a:xfrm>
        </p:spPr>
        <p:txBody>
          <a:bodyPr/>
          <a:lstStyle/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altLang="zh-CN" noProof="1">
                <a:latin typeface="微软雅黑" pitchFamily="34" charset="-122"/>
                <a:ea typeface="微软雅黑" pitchFamily="34" charset="-122"/>
                <a:sym typeface="+mn-ea"/>
              </a:rPr>
              <a:t>   </a:t>
            </a:r>
            <a:r>
              <a:rPr lang="zh-CN" altLang="zh-CN" sz="3600" noProof="1">
                <a:latin typeface="微软雅黑" pitchFamily="34" charset="-122"/>
                <a:ea typeface="微软雅黑" pitchFamily="34" charset="-122"/>
                <a:sym typeface="+mn-ea"/>
              </a:rPr>
              <a:t>公司于</a:t>
            </a:r>
            <a:r>
              <a:rPr lang="en-US" altLang="zh-CN" sz="3600" noProof="1">
                <a:latin typeface="微软雅黑" pitchFamily="34" charset="-122"/>
                <a:ea typeface="微软雅黑" pitchFamily="34" charset="-122"/>
                <a:sym typeface="+mn-ea"/>
              </a:rPr>
              <a:t>2014</a:t>
            </a:r>
            <a:r>
              <a:rPr lang="zh-CN" altLang="en-US" sz="3600" noProof="1">
                <a:latin typeface="微软雅黑" pitchFamily="34" charset="-122"/>
                <a:ea typeface="微软雅黑" pitchFamily="34" charset="-122"/>
                <a:sym typeface="+mn-ea"/>
              </a:rPr>
              <a:t>年</a:t>
            </a:r>
            <a:r>
              <a:rPr lang="en-US" altLang="zh-CN" sz="3600" noProof="1">
                <a:latin typeface="微软雅黑" pitchFamily="34" charset="-122"/>
                <a:ea typeface="微软雅黑" pitchFamily="34" charset="-122"/>
                <a:sym typeface="+mn-ea"/>
              </a:rPr>
              <a:t>6</a:t>
            </a:r>
            <a:r>
              <a:rPr lang="zh-CN" altLang="en-US" sz="3600" noProof="1">
                <a:latin typeface="微软雅黑" pitchFamily="34" charset="-122"/>
                <a:ea typeface="微软雅黑" pitchFamily="34" charset="-122"/>
                <a:sym typeface="+mn-ea"/>
              </a:rPr>
              <a:t>月完成股份制</a:t>
            </a:r>
            <a:r>
              <a:rPr lang="zh-CN" altLang="en-US" sz="3600" noProof="1" smtClean="0">
                <a:latin typeface="微软雅黑" pitchFamily="34" charset="-122"/>
                <a:ea typeface="微软雅黑" pitchFamily="34" charset="-122"/>
                <a:sym typeface="+mn-ea"/>
              </a:rPr>
              <a:t>改造，同年</a:t>
            </a:r>
            <a:r>
              <a:rPr lang="en-US" altLang="zh-CN" sz="3600" noProof="1">
                <a:latin typeface="微软雅黑" pitchFamily="34" charset="-122"/>
                <a:ea typeface="微软雅黑" pitchFamily="34" charset="-122"/>
                <a:sym typeface="+mn-ea"/>
              </a:rPr>
              <a:t>11</a:t>
            </a:r>
            <a:r>
              <a:rPr lang="zh-CN" altLang="en-US" sz="3600" noProof="1">
                <a:latin typeface="微软雅黑" pitchFamily="34" charset="-122"/>
                <a:ea typeface="微软雅黑" pitchFamily="34" charset="-122"/>
                <a:sym typeface="+mn-ea"/>
              </a:rPr>
              <a:t>月在新三版成功</a:t>
            </a:r>
            <a:r>
              <a:rPr lang="zh-CN" altLang="en-US" sz="3600" noProof="1" smtClean="0">
                <a:latin typeface="微软雅黑" pitchFamily="34" charset="-122"/>
                <a:ea typeface="微软雅黑" pitchFamily="34" charset="-122"/>
                <a:sym typeface="+mn-ea"/>
              </a:rPr>
              <a:t>挂牌上市。</a:t>
            </a:r>
            <a:endParaRPr lang="zh-CN" altLang="en-US" sz="3600" noProof="1">
              <a:latin typeface="微软雅黑" pitchFamily="34" charset="-122"/>
              <a:ea typeface="微软雅黑" pitchFamily="34" charset="-122"/>
              <a:sym typeface="+mn-ea"/>
            </a:endParaRPr>
          </a:p>
          <a:p>
            <a:pPr>
              <a:defRPr/>
            </a:pPr>
            <a:endParaRPr lang="zh-CN" altLang="en-US" noProof="1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196" name="图片 5" descr="640 (5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438400"/>
            <a:ext cx="7212013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标题 1"/>
          <p:cNvSpPr>
            <a:spLocks noGrp="1" noChangeArrowheads="1"/>
          </p:cNvSpPr>
          <p:nvPr>
            <p:ph type="ctrTitle"/>
          </p:nvPr>
        </p:nvSpPr>
        <p:spPr>
          <a:xfrm>
            <a:off x="214282" y="142852"/>
            <a:ext cx="8604448" cy="3456384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en-US" altLang="zh-CN" sz="3600" dirty="0" smtClean="0">
                <a:latin typeface="微软雅黑" pitchFamily="34" charset="-122"/>
                <a:ea typeface="微软雅黑" pitchFamily="34" charset="-122"/>
              </a:rPr>
              <a:t>   </a:t>
            </a:r>
            <a:r>
              <a:rPr lang="zh-CN" altLang="en-US" sz="28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公司位于溧阳市中关村产业园的第二工厂，总投资</a:t>
            </a:r>
            <a:r>
              <a:rPr lang="en-US" altLang="zh-CN" sz="28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12</a:t>
            </a:r>
            <a:r>
              <a:rPr lang="zh-CN" altLang="en-US" sz="28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亿元，占地面积约13万㎡，于</a:t>
            </a:r>
            <a:r>
              <a:rPr lang="en-US" altLang="zh-CN" sz="28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16</a:t>
            </a:r>
            <a:r>
              <a:rPr lang="zh-CN" altLang="en-US" sz="28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28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11</a:t>
            </a:r>
            <a:r>
              <a:rPr lang="zh-CN" altLang="en-US" sz="28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月正式生产。中关村厂区着力于设备的自动化、产线的智能化、绿色环保生产型工厂。</a:t>
            </a:r>
          </a:p>
        </p:txBody>
      </p:sp>
      <p:pic>
        <p:nvPicPr>
          <p:cNvPr id="13316" name="图片 2" descr="中关村鸟瞰图"/>
          <p:cNvPicPr>
            <a:picLocks noChangeAspect="1" noChangeArrowheads="1"/>
          </p:cNvPicPr>
          <p:nvPr/>
        </p:nvPicPr>
        <p:blipFill>
          <a:blip r:embed="rId2" cstate="print">
            <a:lum bright="20000" contrast="30000"/>
          </a:blip>
          <a:srcRect/>
          <a:stretch>
            <a:fillRect/>
          </a:stretch>
        </p:blipFill>
        <p:spPr bwMode="auto">
          <a:xfrm>
            <a:off x="1447801" y="3500438"/>
            <a:ext cx="5737376" cy="284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标题 1"/>
          <p:cNvSpPr>
            <a:spLocks noGrp="1" noChangeArrowheads="1"/>
          </p:cNvSpPr>
          <p:nvPr>
            <p:ph type="ctrTitle"/>
          </p:nvPr>
        </p:nvSpPr>
        <p:spPr>
          <a:xfrm>
            <a:off x="936625" y="714356"/>
            <a:ext cx="8207375" cy="685800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en-US" altLang="zh-CN" b="1" dirty="0" smtClean="0">
                <a:solidFill>
                  <a:schemeClr val="tx1"/>
                </a:solidFill>
              </a:rPr>
              <a:t>2017—2020</a:t>
            </a:r>
            <a:r>
              <a:rPr lang="zh-CN" altLang="en-US" b="1" dirty="0" smtClean="0">
                <a:solidFill>
                  <a:schemeClr val="tx1"/>
                </a:solidFill>
              </a:rPr>
              <a:t>年销售增长</a:t>
            </a:r>
            <a:endParaRPr lang="zh-CN" altLang="en-US" sz="3600" dirty="0" smtClean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graphicFrame>
        <p:nvGraphicFramePr>
          <p:cNvPr id="4" name="图表 3"/>
          <p:cNvGraphicFramePr/>
          <p:nvPr/>
        </p:nvGraphicFramePr>
        <p:xfrm>
          <a:off x="990600" y="1524000"/>
          <a:ext cx="5904656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68964" y="857232"/>
            <a:ext cx="1046440" cy="53911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dirty="0" smtClean="0"/>
              <a:t>根据公司中长期发展，预测</a:t>
            </a:r>
            <a:r>
              <a:rPr lang="en-US" altLang="zh-CN" sz="2800" dirty="0" smtClean="0"/>
              <a:t>2017—2020</a:t>
            </a:r>
            <a:r>
              <a:rPr lang="zh-CN" altLang="en-US" sz="2800" dirty="0" smtClean="0"/>
              <a:t>年公司的销售额。</a:t>
            </a:r>
            <a:endParaRPr lang="zh-CN" alt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副标题 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2533" name="文本框 2"/>
          <p:cNvSpPr txBox="1">
            <a:spLocks noChangeArrowheads="1"/>
          </p:cNvSpPr>
          <p:nvPr/>
        </p:nvSpPr>
        <p:spPr bwMode="auto">
          <a:xfrm>
            <a:off x="251520" y="500042"/>
            <a:ext cx="8604448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        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公司加工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部有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数控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机床、加工中心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1000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余台，有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产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线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100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余条。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其中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拥有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15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台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德国斯塔玛(STAMA)机床，它具备全世界独一无二的双主轴铣车加工中心制造技术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，可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提供超高的铣削功率、具有高精度及强劲的动力。</a:t>
            </a:r>
          </a:p>
        </p:txBody>
      </p:sp>
      <p:pic>
        <p:nvPicPr>
          <p:cNvPr id="22534" name="图片 3" descr="STAMA五轴加工中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352800"/>
            <a:ext cx="3689350" cy="304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图片 4" descr="stama图片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352800"/>
            <a:ext cx="3825875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标题 1"/>
          <p:cNvSpPr>
            <a:spLocks noGrp="1" noChangeArrowheads="1"/>
          </p:cNvSpPr>
          <p:nvPr>
            <p:ph type="ctrTitle"/>
          </p:nvPr>
        </p:nvSpPr>
        <p:spPr>
          <a:xfrm>
            <a:off x="395536" y="571480"/>
            <a:ext cx="8364041" cy="2984500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   </a:t>
            </a:r>
            <a:r>
              <a:rPr lang="zh-CN" altLang="en-US" sz="32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公司铸造部拥有日本新东静压自动造型浇铸线三条，专业生产汽车涡轮增压器部件所需要的毛坯</a:t>
            </a:r>
            <a:r>
              <a:rPr lang="zh-CN" altLang="en-US" sz="3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en-US" sz="32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材质包括灰铁、球铁、硅钼球铁、高镍球铁、耐热钢等。</a:t>
            </a:r>
          </a:p>
        </p:txBody>
      </p:sp>
      <p:pic>
        <p:nvPicPr>
          <p:cNvPr id="17412" name="图片 2" descr="QQ截图201604271041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886200"/>
            <a:ext cx="2828925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图片 3" descr="QQ截图2016042710414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0238" y="4114800"/>
            <a:ext cx="2581275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图片 4" descr="QQ截图2016042710420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8063" y="4138613"/>
            <a:ext cx="2700337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穿越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523</TotalTime>
  <Pages>0</Pages>
  <Words>887</Words>
  <Characters>0</Characters>
  <Application>Microsoft Office PowerPoint</Application>
  <DocSecurity>0</DocSecurity>
  <PresentationFormat>全屏显示(4:3)</PresentationFormat>
  <Lines>0</Lines>
  <Paragraphs>118</Paragraphs>
  <Slides>33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34" baseType="lpstr">
      <vt:lpstr>默认设计模板</vt:lpstr>
      <vt:lpstr>欢迎各位同学聆听 科华公司宣讲资料</vt:lpstr>
      <vt:lpstr>幻灯片 2</vt:lpstr>
      <vt:lpstr>1、公司介绍</vt:lpstr>
      <vt:lpstr>            科华控股股份有限公司,是专业生产汽车涡轮增压器部件的全球制造厂商。公司现有员工2200人，占地面积25万平方米，2016年实现销售收入7亿，产品大量出口欧美。公司坐落在号称鱼米之乡、茶叶之乡、长寿之乡的江苏省溧阳市中关村产业园。 </vt:lpstr>
      <vt:lpstr>幻灯片 5</vt:lpstr>
      <vt:lpstr>   公司位于溧阳市中关村产业园的第二工厂，总投资12亿元，占地面积约13万㎡，于16年11月正式生产。中关村厂区着力于设备的自动化、产线的智能化、绿色环保生产型工厂。</vt:lpstr>
      <vt:lpstr>2017—2020年销售增长</vt:lpstr>
      <vt:lpstr>幻灯片 8</vt:lpstr>
      <vt:lpstr>   公司铸造部拥有日本新东静压自动造型浇铸线三条，专业生产汽车涡轮增压器部件所需要的毛坯，材质包括灰铁、球铁、硅钼球铁、高镍球铁、耐热钢等。</vt:lpstr>
      <vt:lpstr>公司关键客户： 霍尼韦尔、博格华纳、 康明斯、卡特彼勒、 上海菱重、宁波天力等国内外知名汽车主机厂。</vt:lpstr>
      <vt:lpstr>幻灯片 11</vt:lpstr>
      <vt:lpstr>幻灯片 12</vt:lpstr>
      <vt:lpstr>2、招聘需求</vt:lpstr>
      <vt:lpstr>幻灯片 14</vt:lpstr>
      <vt:lpstr>3、薪资˙福利</vt:lpstr>
      <vt:lpstr>幻灯片 16</vt:lpstr>
      <vt:lpstr>幻灯片 17</vt:lpstr>
      <vt:lpstr>幻灯片 18</vt:lpstr>
      <vt:lpstr>幻灯片 19</vt:lpstr>
      <vt:lpstr>幻灯片 20</vt:lpstr>
      <vt:lpstr>4、企业文化</vt:lpstr>
      <vt:lpstr>幻灯片 22</vt:lpstr>
      <vt:lpstr>幻灯片 23</vt:lpstr>
      <vt:lpstr>幻灯片 24</vt:lpstr>
      <vt:lpstr>幻灯片 25</vt:lpstr>
      <vt:lpstr>幻灯片 26</vt:lpstr>
      <vt:lpstr>5、优秀员工介绍</vt:lpstr>
      <vt:lpstr>优秀员工-李虎</vt:lpstr>
      <vt:lpstr>溧阳市简介</vt:lpstr>
      <vt:lpstr>幻灯片 30</vt:lpstr>
      <vt:lpstr>交通便捷  风景优美</vt:lpstr>
      <vt:lpstr>幻灯片 32</vt:lpstr>
      <vt:lpstr>谢谢大家！</vt:lpstr>
    </vt:vector>
  </TitlesOfParts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Windows User</cp:lastModifiedBy>
  <cp:revision>143</cp:revision>
  <dcterms:created xsi:type="dcterms:W3CDTF">2014-06-06T05:17:47Z</dcterms:created>
  <dcterms:modified xsi:type="dcterms:W3CDTF">2017-09-15T05:12:27Z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2052-10.1.0.5603</vt:lpwstr>
  </property>
</Properties>
</file>